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6" r:id="rId14"/>
    <p:sldId id="272" r:id="rId15"/>
    <p:sldId id="273" r:id="rId16"/>
    <p:sldId id="281" r:id="rId17"/>
    <p:sldId id="274" r:id="rId18"/>
    <p:sldId id="275" r:id="rId19"/>
    <p:sldId id="277" r:id="rId20"/>
    <p:sldId id="278" r:id="rId21"/>
    <p:sldId id="279" r:id="rId22"/>
    <p:sldId id="280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9C38567-F878-415B-A95E-752F420BD93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760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oleObject" Target="../embeddings/oleObject3.bin"/><Relationship Id="rId18" Type="http://schemas.openxmlformats.org/officeDocument/2006/relationships/oleObject" Target="../embeddings/oleObject5.bin"/><Relationship Id="rId3" Type="http://schemas.openxmlformats.org/officeDocument/2006/relationships/image" Target="../media/image16.png"/><Relationship Id="rId21" Type="http://schemas.openxmlformats.org/officeDocument/2006/relationships/image" Target="../media/image14.wmf"/><Relationship Id="rId7" Type="http://schemas.openxmlformats.org/officeDocument/2006/relationships/image" Target="../media/image20.png"/><Relationship Id="rId12" Type="http://schemas.openxmlformats.org/officeDocument/2006/relationships/image" Target="../media/image10.wmf"/><Relationship Id="rId17" Type="http://schemas.openxmlformats.org/officeDocument/2006/relationships/image" Target="../media/image22.png"/><Relationship Id="rId25" Type="http://schemas.openxmlformats.org/officeDocument/2006/relationships/image" Target="../media/image15.wmf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12.wmf"/><Relationship Id="rId20" Type="http://schemas.openxmlformats.org/officeDocument/2006/relationships/oleObject" Target="../embeddings/oleObject6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png"/><Relationship Id="rId11" Type="http://schemas.openxmlformats.org/officeDocument/2006/relationships/oleObject" Target="../embeddings/oleObject2.bin"/><Relationship Id="rId24" Type="http://schemas.openxmlformats.org/officeDocument/2006/relationships/oleObject" Target="../embeddings/oleObject8.bin"/><Relationship Id="rId5" Type="http://schemas.openxmlformats.org/officeDocument/2006/relationships/image" Target="../media/image18.png"/><Relationship Id="rId15" Type="http://schemas.openxmlformats.org/officeDocument/2006/relationships/oleObject" Target="../embeddings/oleObject4.bin"/><Relationship Id="rId23" Type="http://schemas.openxmlformats.org/officeDocument/2006/relationships/oleObject" Target="../embeddings/oleObject7.bin"/><Relationship Id="rId10" Type="http://schemas.openxmlformats.org/officeDocument/2006/relationships/image" Target="../media/image9.wmf"/><Relationship Id="rId19" Type="http://schemas.openxmlformats.org/officeDocument/2006/relationships/image" Target="../media/image13.w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1.bin"/><Relationship Id="rId14" Type="http://schemas.openxmlformats.org/officeDocument/2006/relationships/image" Target="../media/image11.wmf"/><Relationship Id="rId22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numi.ru/docs/899" TargetMode="External"/><Relationship Id="rId3" Type="http://schemas.openxmlformats.org/officeDocument/2006/relationships/hyperlink" Target="http://nsportal.ru/" TargetMode="External"/><Relationship Id="rId7" Type="http://schemas.openxmlformats.org/officeDocument/2006/relationships/hyperlink" Target="http://numi.ru/docs/16454" TargetMode="External"/><Relationship Id="rId2" Type="http://schemas.openxmlformats.org/officeDocument/2006/relationships/hyperlink" Target="http://nsportal.ru/nad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umi.ru/docs/2552" TargetMode="External"/><Relationship Id="rId11" Type="http://schemas.openxmlformats.org/officeDocument/2006/relationships/hyperlink" Target="http://festival.1september.ru/articles/418416/" TargetMode="External"/><Relationship Id="rId5" Type="http://schemas.openxmlformats.org/officeDocument/2006/relationships/hyperlink" Target="http://experiment.edu.ru/" TargetMode="External"/><Relationship Id="rId10" Type="http://schemas.openxmlformats.org/officeDocument/2006/relationships/hyperlink" Target="http://numi.ru/docs/1098" TargetMode="External"/><Relationship Id="rId4" Type="http://schemas.openxmlformats.org/officeDocument/2006/relationships/hyperlink" Target="http://nsportal.ru/shkola/fizika/library/testovaya-proverka-znaniy-obuchayushchihsya-po-fizike" TargetMode="External"/><Relationship Id="rId9" Type="http://schemas.openxmlformats.org/officeDocument/2006/relationships/hyperlink" Target="http://numi.ru/docs/397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50000">
              <a:schemeClr val="bg1"/>
            </a:gs>
            <a:gs pos="100000">
              <a:schemeClr val="accent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Экспресс-опрос как форма проверки знаний обучающихся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Попова И.А., </a:t>
            </a:r>
          </a:p>
          <a:p>
            <a:r>
              <a:rPr lang="ru-RU" dirty="0" smtClean="0"/>
              <a:t>Заместитель директора по научно-методической работе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304800"/>
            <a:ext cx="8458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МАОУ лицей № 176 города Новосибирска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98629" y="6096000"/>
            <a:ext cx="2175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г. Новосибирск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69299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Проверка знаний обучающихся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определяет</a:t>
            </a:r>
          </a:p>
          <a:p>
            <a:r>
              <a:rPr lang="ru-RU" dirty="0" smtClean="0"/>
              <a:t>результативность </a:t>
            </a:r>
            <a:r>
              <a:rPr lang="ru-RU" dirty="0"/>
              <a:t>обучения, </a:t>
            </a:r>
            <a:endParaRPr lang="ru-RU" dirty="0" smtClean="0"/>
          </a:p>
          <a:p>
            <a:r>
              <a:rPr lang="ru-RU" dirty="0" smtClean="0"/>
              <a:t>мотивацию обучающихся.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502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на изучение одной темы приходится 1 – 2 </a:t>
            </a:r>
            <a:r>
              <a:rPr lang="ru-RU" dirty="0" smtClean="0"/>
              <a:t>урока</a:t>
            </a:r>
          </a:p>
          <a:p>
            <a:pPr marL="1262063" indent="0">
              <a:buNone/>
            </a:pPr>
            <a:r>
              <a:rPr lang="ru-RU" dirty="0" smtClean="0"/>
              <a:t>(</a:t>
            </a:r>
            <a:r>
              <a:rPr lang="ru-RU" dirty="0"/>
              <a:t>в 9 классе на 1 </a:t>
            </a:r>
            <a:r>
              <a:rPr lang="ru-RU" dirty="0" smtClean="0"/>
              <a:t>урок физики </a:t>
            </a:r>
            <a:r>
              <a:rPr lang="ru-RU" dirty="0"/>
              <a:t>приходится 1-2 параграфа</a:t>
            </a:r>
            <a:r>
              <a:rPr lang="ru-RU" dirty="0" smtClean="0"/>
              <a:t>)</a:t>
            </a:r>
          </a:p>
          <a:p>
            <a:r>
              <a:rPr lang="ru-RU" dirty="0"/>
              <a:t>невозможно традиционными методами выполнить все составляющие </a:t>
            </a:r>
            <a:r>
              <a:rPr lang="ru-RU" dirty="0" smtClean="0"/>
              <a:t>компоненты:</a:t>
            </a:r>
          </a:p>
          <a:p>
            <a:pPr marL="1698625" lvl="0" indent="-450850">
              <a:buFont typeface="+mj-lt"/>
              <a:buAutoNum type="arabicPeriod"/>
            </a:pPr>
            <a:r>
              <a:rPr lang="ru-RU" dirty="0"/>
              <a:t>Опрос пройденного материала;</a:t>
            </a:r>
          </a:p>
          <a:p>
            <a:pPr marL="1698625" lvl="0" indent="-450850">
              <a:buFont typeface="+mj-lt"/>
              <a:buAutoNum type="arabicPeriod"/>
            </a:pPr>
            <a:r>
              <a:rPr lang="ru-RU" dirty="0"/>
              <a:t>Объяснение нового материала;</a:t>
            </a:r>
          </a:p>
          <a:p>
            <a:pPr marL="1698625" lvl="0" indent="-450850">
              <a:buFont typeface="+mj-lt"/>
              <a:buAutoNum type="arabicPeriod"/>
            </a:pPr>
            <a:r>
              <a:rPr lang="ru-RU" dirty="0" smtClean="0"/>
              <a:t>Разбор </a:t>
            </a:r>
            <a:r>
              <a:rPr lang="ru-RU" dirty="0"/>
              <a:t>основных типов </a:t>
            </a:r>
            <a:r>
              <a:rPr lang="ru-RU" dirty="0" smtClean="0"/>
              <a:t>заданий;</a:t>
            </a:r>
            <a:endParaRPr lang="ru-RU" dirty="0"/>
          </a:p>
          <a:p>
            <a:pPr marL="1698625" lvl="0" indent="-450850">
              <a:buFont typeface="+mj-lt"/>
              <a:buAutoNum type="arabicPeriod"/>
            </a:pPr>
            <a:r>
              <a:rPr lang="ru-RU" dirty="0"/>
              <a:t>Отработка </a:t>
            </a:r>
            <a:r>
              <a:rPr lang="ru-RU" dirty="0" smtClean="0"/>
              <a:t>навыков (решение задач, терминология, произношение и т.д.).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761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600200"/>
            <a:ext cx="7772400" cy="4953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Как</a:t>
            </a:r>
            <a:br>
              <a:rPr lang="ru-RU" dirty="0" smtClean="0"/>
            </a:br>
            <a:r>
              <a:rPr lang="ru-RU" dirty="0" smtClean="0"/>
              <a:t>при </a:t>
            </a:r>
            <a:r>
              <a:rPr lang="ru-RU" dirty="0"/>
              <a:t>такой насыщенности урока за 45 </a:t>
            </a:r>
            <a:r>
              <a:rPr lang="ru-RU" dirty="0" smtClean="0"/>
              <a:t>минут</a:t>
            </a:r>
            <a:br>
              <a:rPr lang="ru-RU" dirty="0" smtClean="0"/>
            </a:br>
            <a:r>
              <a:rPr lang="ru-RU" dirty="0" smtClean="0"/>
              <a:t>решить </a:t>
            </a:r>
            <a:r>
              <a:rPr lang="ru-RU" dirty="0"/>
              <a:t>все поставленные задачи?</a:t>
            </a:r>
          </a:p>
        </p:txBody>
      </p:sp>
    </p:spTree>
    <p:extLst>
      <p:ext uri="{BB962C8B-B14F-4D97-AF65-F5344CB8AC3E}">
        <p14:creationId xmlns:p14="http://schemas.microsoft.com/office/powerpoint/2010/main" val="1143476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</a:t>
            </a:r>
            <a:r>
              <a:rPr lang="ru-RU" dirty="0"/>
              <a:t>проверки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Устные;</a:t>
            </a:r>
          </a:p>
          <a:p>
            <a:pPr lvl="0"/>
            <a:r>
              <a:rPr lang="ru-RU" dirty="0"/>
              <a:t>Письменные;</a:t>
            </a:r>
          </a:p>
          <a:p>
            <a:pPr lvl="0"/>
            <a:r>
              <a:rPr lang="ru-RU" dirty="0"/>
              <a:t>Интерактивные;</a:t>
            </a:r>
          </a:p>
          <a:p>
            <a:pPr lvl="0"/>
            <a:r>
              <a:rPr lang="ru-RU" dirty="0"/>
              <a:t>Групповые;</a:t>
            </a:r>
          </a:p>
          <a:p>
            <a:pPr lvl="0"/>
            <a:r>
              <a:rPr lang="ru-RU" dirty="0"/>
              <a:t>Дистанционные.</a:t>
            </a:r>
          </a:p>
        </p:txBody>
      </p:sp>
    </p:spTree>
    <p:extLst>
      <p:ext uri="{BB962C8B-B14F-4D97-AF65-F5344CB8AC3E}">
        <p14:creationId xmlns:p14="http://schemas.microsoft.com/office/powerpoint/2010/main" val="319045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Устные формы </a:t>
            </a:r>
            <a:r>
              <a:rPr lang="ru-RU" b="1" dirty="0" err="1"/>
              <a:t>экспесс</a:t>
            </a:r>
            <a:r>
              <a:rPr lang="ru-RU" b="1" dirty="0"/>
              <a:t>-опроса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фронтальный опрос</a:t>
            </a:r>
            <a:r>
              <a:rPr lang="ru-RU" dirty="0" smtClean="0"/>
              <a:t>,</a:t>
            </a:r>
          </a:p>
          <a:p>
            <a:r>
              <a:rPr lang="ru-RU" dirty="0" smtClean="0"/>
              <a:t>индивидуальный </a:t>
            </a:r>
            <a:r>
              <a:rPr lang="ru-RU" dirty="0"/>
              <a:t>опрос</a:t>
            </a:r>
            <a:r>
              <a:rPr lang="ru-RU" dirty="0" smtClean="0"/>
              <a:t>,</a:t>
            </a:r>
          </a:p>
          <a:p>
            <a:r>
              <a:rPr lang="ru-RU" dirty="0" smtClean="0"/>
              <a:t>групповая </a:t>
            </a:r>
            <a:r>
              <a:rPr lang="ru-RU" dirty="0"/>
              <a:t>форма проверки (взаимоконтроль).</a:t>
            </a:r>
          </a:p>
        </p:txBody>
      </p:sp>
    </p:spTree>
    <p:extLst>
      <p:ext uri="{BB962C8B-B14F-4D97-AF65-F5344CB8AC3E}">
        <p14:creationId xmlns:p14="http://schemas.microsoft.com/office/powerpoint/2010/main" val="328199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Фронтальные</a:t>
            </a:r>
            <a:r>
              <a:rPr lang="ru-RU" dirty="0"/>
              <a:t> формы проверки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ru-RU" b="1" dirty="0"/>
              <a:t>Опрос по заранее заготовленным </a:t>
            </a:r>
            <a:r>
              <a:rPr lang="ru-RU" b="1" dirty="0" smtClean="0"/>
              <a:t>вопросам</a:t>
            </a:r>
          </a:p>
          <a:p>
            <a:pPr marL="2511425" lvl="0" indent="-363538">
              <a:buFont typeface="Wingdings" pitchFamily="2" charset="2"/>
              <a:buChar char="ü"/>
            </a:pPr>
            <a:r>
              <a:rPr lang="ru-RU" sz="2400" dirty="0" smtClean="0"/>
              <a:t>Базовые </a:t>
            </a:r>
            <a:r>
              <a:rPr lang="ru-RU" sz="2400" dirty="0"/>
              <a:t>вопросы ОБЯЗАН знать каждый</a:t>
            </a:r>
          </a:p>
          <a:p>
            <a:pPr marL="2511425" lvl="0" indent="-363538">
              <a:buFont typeface="Wingdings" pitchFamily="2" charset="2"/>
              <a:buChar char="ü"/>
            </a:pPr>
            <a:r>
              <a:rPr lang="ru-RU" sz="2400" dirty="0"/>
              <a:t>Базовые вопросы — для зубрежки. </a:t>
            </a:r>
          </a:p>
          <a:p>
            <a:pPr marL="2511425" lvl="0" indent="-363538">
              <a:buFont typeface="Wingdings" pitchFamily="2" charset="2"/>
              <a:buChar char="ü"/>
            </a:pPr>
            <a:r>
              <a:rPr lang="ru-RU" sz="2400" dirty="0"/>
              <a:t>Поэтому будем соблюдать меру и включать туда только необходимое</a:t>
            </a:r>
          </a:p>
          <a:p>
            <a:endParaRPr lang="ru-RU" b="1" dirty="0" smtClean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AutoShap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flowChartPredefinedProcess">
            <a:avLst/>
          </a:prstGeom>
          <a:gradFill rotWithShape="1">
            <a:gsLst>
              <a:gs pos="0">
                <a:srgbClr val="00B0F0"/>
              </a:gs>
              <a:gs pos="50000">
                <a:srgbClr val="FFFFFF"/>
              </a:gs>
              <a:gs pos="100000">
                <a:srgbClr val="00B0F0"/>
              </a:gs>
            </a:gsLst>
            <a:lin ang="0" scaled="1"/>
          </a:gra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4. Зачетные вопросы по теме «Силы в механике»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§ 31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Назовите 4 типа взаимодействий.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Гравитационные силы,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Электромагнитные силы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Слабые взаимодействия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Ядерные силы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Охарактеризуйте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гравитационные силы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(Гравитационные силы, или силы всемирного тяготения, действуют между всеми телами, все тела притягиваются друг к другу. Их интенсивность по сравнению с ядерными – 10</a:t>
            </a:r>
            <a:r>
              <a:rPr kumimoji="0" lang="ru-RU" sz="2400" b="0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-40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715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Электромагнитные силы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(Электромагнитные силы действуют между частицами, имеющими электрические заряды. Их интенсивность по сравнению с ядерными – 10</a:t>
            </a:r>
            <a:r>
              <a:rPr kumimoji="0" lang="ru-RU" sz="2400" b="0" i="1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-2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29" y="27329"/>
            <a:ext cx="7010400" cy="6803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636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 </a:t>
            </a:r>
            <a:r>
              <a:rPr lang="ru-RU" dirty="0"/>
              <a:t>опрос 1 ученика уходит не более 3 минут</a:t>
            </a:r>
            <a:r>
              <a:rPr lang="ru-RU" dirty="0" smtClean="0"/>
              <a:t>,</a:t>
            </a:r>
          </a:p>
          <a:p>
            <a:r>
              <a:rPr lang="ru-RU" dirty="0" smtClean="0"/>
              <a:t>каждый </a:t>
            </a:r>
            <a:r>
              <a:rPr lang="ru-RU" dirty="0"/>
              <a:t>опрошенный с положительной отметкой становится сам проверяющим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71" y="1447800"/>
            <a:ext cx="9118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42" y="1752600"/>
            <a:ext cx="907505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534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Здоровьесберегающий</a:t>
            </a:r>
            <a:r>
              <a:rPr lang="ru-RU" dirty="0" smtClean="0"/>
              <a:t> аспект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514" y="1492250"/>
            <a:ext cx="5119914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2456" y="3657600"/>
            <a:ext cx="5660571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34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Семинар</a:t>
            </a:r>
            <a:r>
              <a:rPr lang="ru-RU" dirty="0" smtClean="0"/>
              <a:t> </a:t>
            </a:r>
            <a:r>
              <a:rPr lang="ru-RU" dirty="0"/>
              <a:t>или </a:t>
            </a:r>
            <a:r>
              <a:rPr lang="ru-RU" b="1" dirty="0" err="1"/>
              <a:t>миниконференция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2999"/>
          </a:xfrm>
        </p:spPr>
        <p:txBody>
          <a:bodyPr>
            <a:normAutofit/>
          </a:bodyPr>
          <a:lstStyle/>
          <a:p>
            <a:r>
              <a:rPr lang="ru-RU" dirty="0" smtClean="0"/>
              <a:t>Выбор удобной (доступной, обзорной) темы;</a:t>
            </a:r>
          </a:p>
          <a:p>
            <a:r>
              <a:rPr lang="ru-RU" dirty="0" smtClean="0"/>
              <a:t>Деление </a:t>
            </a:r>
            <a:r>
              <a:rPr lang="ru-RU" dirty="0"/>
              <a:t>класса на группы во главе с </a:t>
            </a:r>
            <a:r>
              <a:rPr lang="ru-RU" dirty="0" smtClean="0"/>
              <a:t>консультантом;</a:t>
            </a:r>
          </a:p>
          <a:p>
            <a:r>
              <a:rPr lang="ru-RU" dirty="0" smtClean="0"/>
              <a:t>Распределение </a:t>
            </a:r>
            <a:r>
              <a:rPr lang="ru-RU" dirty="0"/>
              <a:t>между группами </a:t>
            </a:r>
            <a:r>
              <a:rPr lang="ru-RU" dirty="0" err="1" smtClean="0"/>
              <a:t>подтем</a:t>
            </a:r>
            <a:r>
              <a:rPr lang="ru-RU" dirty="0" smtClean="0"/>
              <a:t>;</a:t>
            </a:r>
          </a:p>
          <a:p>
            <a:r>
              <a:rPr lang="ru-RU" dirty="0"/>
              <a:t>Для самоподготовки </a:t>
            </a:r>
            <a:r>
              <a:rPr lang="ru-RU" dirty="0" smtClean="0"/>
              <a:t>предоставить рекомендации;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5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Требования к подготовке и проведению семинара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1524000"/>
            <a:ext cx="8763000" cy="5334000"/>
          </a:xfrm>
        </p:spPr>
        <p:txBody>
          <a:bodyPr>
            <a:normAutofit fontScale="5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/>
              <a:t>Материал готовиться всеми учениками группы (3-4 человека);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Каждой группе дается определенное время на выступление (максимум 10 минут)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Группа должна представить тему наглядно (с использованием схем, чертежей, рисунков, моделей, показом опытов или сопровождать приведением исторических, интересных фактов, которые приравниваются к дополнительному материалу);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Наиболее важные понятия, законы и формулы диктуются для записи;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Приводятся самостоятельные примеры, решения задач, в том числе качественные, или разбираются тестовые задания с пояснениями);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Слушающие учащиеся после доклада могут дополнять рассказ информацией из учебника или дополнительной литературы;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Учащиеся класса задают вопросы докладчикам с целью уточнения непонятных моментов;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Затем докладчики задают слушателям заранее заготовленные по своей теме вопросы с целью закрепления знаний;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Оценивается как работа каждого члена рабочей группы (по 5-бальной шкале, в соответствии с выполнением требований к подготовке и проведению семинара), так и работа слушателей (включая работу над конспектом и активность во время обсуждения темы)</a:t>
            </a:r>
          </a:p>
        </p:txBody>
      </p:sp>
    </p:spTree>
    <p:extLst>
      <p:ext uri="{BB962C8B-B14F-4D97-AF65-F5344CB8AC3E}">
        <p14:creationId xmlns:p14="http://schemas.microsoft.com/office/powerpoint/2010/main" val="194816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486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Критерии оценивания доклада (сообщения)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810000"/>
            <a:ext cx="8229600" cy="23161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436" y="1371600"/>
            <a:ext cx="44577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781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Критерии самооценки участия в семинаре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603406"/>
            <a:ext cx="8229600" cy="210219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Перевод 10-бальной системы в 5-бальную:</a:t>
            </a:r>
            <a:endParaRPr lang="ru-RU" dirty="0"/>
          </a:p>
          <a:p>
            <a:pPr lvl="0"/>
            <a:r>
              <a:rPr lang="ru-RU" dirty="0"/>
              <a:t>5-6 баллов – оценка «3»</a:t>
            </a:r>
          </a:p>
          <a:p>
            <a:pPr lvl="0"/>
            <a:r>
              <a:rPr lang="ru-RU" dirty="0"/>
              <a:t>7-8 баллов – оценка «4»</a:t>
            </a:r>
          </a:p>
          <a:p>
            <a:pPr lvl="0"/>
            <a:r>
              <a:rPr lang="ru-RU" dirty="0"/>
              <a:t>9-10 баллов – оценка «5»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7391400" cy="315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62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Опрос </a:t>
            </a:r>
            <a:r>
              <a:rPr lang="ru-RU" b="1" dirty="0"/>
              <a:t>по карточкам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Какой буквой обозначается скорость?</a:t>
            </a:r>
          </a:p>
          <a:p>
            <a:pPr lvl="0"/>
            <a:r>
              <a:rPr lang="ru-RU" dirty="0"/>
              <a:t>В каких единицах измеряется скорость?</a:t>
            </a:r>
          </a:p>
          <a:p>
            <a:r>
              <a:rPr lang="ru-RU" dirty="0"/>
              <a:t>По какой формуле можно вычислить скорость?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29" y="1600200"/>
            <a:ext cx="8991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F:\Формы опроса\Рисунок 1. Карточки Домино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3797981"/>
            <a:ext cx="7772593" cy="161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93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Письменные формы </a:t>
            </a:r>
            <a:r>
              <a:rPr lang="ru-RU" b="1" dirty="0" err="1"/>
              <a:t>экспесс</a:t>
            </a:r>
            <a:r>
              <a:rPr lang="ru-RU" b="1" dirty="0"/>
              <a:t>-опроса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Предметные диктанты;</a:t>
            </a:r>
          </a:p>
          <a:p>
            <a:r>
              <a:rPr lang="ru-RU" b="1" dirty="0" smtClean="0"/>
              <a:t>Тестирование;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75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524000"/>
          </a:xfrm>
        </p:spPr>
        <p:txBody>
          <a:bodyPr>
            <a:normAutofit/>
          </a:bodyPr>
          <a:lstStyle/>
          <a:p>
            <a:r>
              <a:rPr lang="ru-RU" sz="3200" b="1" dirty="0"/>
              <a:t>Пример физического диктанта по теме «Строение вещества»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953000"/>
          </a:xfrm>
        </p:spPr>
        <p:txBody>
          <a:bodyPr>
            <a:normAutofit fontScale="70000" lnSpcReduction="20000"/>
          </a:bodyPr>
          <a:lstStyle/>
          <a:p>
            <a:r>
              <a:rPr lang="ru-RU" smtClean="0"/>
              <a:t>Молекулы </a:t>
            </a:r>
            <a:r>
              <a:rPr lang="ru-RU" dirty="0"/>
              <a:t>состоят из</a:t>
            </a:r>
            <a:r>
              <a:rPr lang="ru-RU" u="dotted" dirty="0"/>
              <a:t>	</a:t>
            </a:r>
            <a:r>
              <a:rPr lang="ru-RU" i="1" dirty="0"/>
              <a:t>(атомов)</a:t>
            </a:r>
            <a:r>
              <a:rPr lang="ru-RU" dirty="0"/>
              <a:t> </a:t>
            </a:r>
          </a:p>
          <a:p>
            <a:r>
              <a:rPr lang="ru-RU" dirty="0"/>
              <a:t>Молекулы всех тел движутся</a:t>
            </a:r>
            <a:r>
              <a:rPr lang="ru-RU" u="dotted" dirty="0"/>
              <a:t>	</a:t>
            </a:r>
            <a:r>
              <a:rPr lang="ru-RU" dirty="0"/>
              <a:t> </a:t>
            </a:r>
            <a:r>
              <a:rPr lang="ru-RU" i="1" dirty="0"/>
              <a:t>(непрерывно и беспорядочно)</a:t>
            </a:r>
            <a:r>
              <a:rPr lang="ru-RU" dirty="0"/>
              <a:t> </a:t>
            </a:r>
          </a:p>
          <a:p>
            <a:r>
              <a:rPr lang="ru-RU" dirty="0"/>
              <a:t>Молекулярное строение вещества подтверждается явлением</a:t>
            </a:r>
            <a:r>
              <a:rPr lang="ru-RU" u="dotted" dirty="0"/>
              <a:t>			</a:t>
            </a:r>
            <a:r>
              <a:rPr lang="ru-RU" i="1" dirty="0"/>
              <a:t>(диффузии) </a:t>
            </a:r>
            <a:endParaRPr lang="ru-RU" dirty="0"/>
          </a:p>
          <a:p>
            <a:r>
              <a:rPr lang="ru-RU" dirty="0"/>
              <a:t>Молекулы одного и того же вещества … друг от друга	</a:t>
            </a:r>
            <a:r>
              <a:rPr lang="ru-RU" u="dotted" dirty="0"/>
              <a:t>			</a:t>
            </a:r>
            <a:r>
              <a:rPr lang="ru-RU" i="1" dirty="0"/>
              <a:t>(не отличаются)</a:t>
            </a:r>
            <a:r>
              <a:rPr lang="ru-RU" dirty="0"/>
              <a:t> </a:t>
            </a:r>
          </a:p>
          <a:p>
            <a:r>
              <a:rPr lang="ru-RU" dirty="0"/>
              <a:t>При нагревании вещества объем молекул</a:t>
            </a:r>
            <a:r>
              <a:rPr lang="ru-RU" u="dotted" dirty="0"/>
              <a:t>			</a:t>
            </a:r>
            <a:r>
              <a:rPr lang="ru-RU" i="1" dirty="0"/>
              <a:t>(не изменяется) </a:t>
            </a:r>
            <a:endParaRPr lang="ru-RU" dirty="0"/>
          </a:p>
          <a:p>
            <a:r>
              <a:rPr lang="ru-RU" dirty="0"/>
              <a:t>Молекулы холодной и горячей воды</a:t>
            </a:r>
            <a:r>
              <a:rPr lang="ru-RU" u="dotted" dirty="0"/>
              <a:t>			</a:t>
            </a:r>
            <a:r>
              <a:rPr lang="ru-RU" dirty="0"/>
              <a:t>друг от друга</a:t>
            </a:r>
            <a:r>
              <a:rPr lang="ru-RU" i="1" dirty="0"/>
              <a:t>. (не отличаются)</a:t>
            </a:r>
            <a:r>
              <a:rPr lang="ru-RU" dirty="0"/>
              <a:t> </a:t>
            </a:r>
          </a:p>
          <a:p>
            <a:r>
              <a:rPr lang="ru-RU" dirty="0"/>
              <a:t>Проникновение молекул одного вещества в промежутки между молекулами другого вещества называются	</a:t>
            </a:r>
            <a:r>
              <a:rPr lang="ru-RU" u="dotted" dirty="0"/>
              <a:t>			</a:t>
            </a:r>
            <a:r>
              <a:rPr lang="ru-RU" i="1" dirty="0"/>
              <a:t>(диффузией)</a:t>
            </a:r>
            <a:r>
              <a:rPr lang="ru-RU" dirty="0"/>
              <a:t> </a:t>
            </a:r>
          </a:p>
          <a:p>
            <a:r>
              <a:rPr lang="ru-RU" dirty="0"/>
              <a:t>При одинаковой температуре скорость диффузии минимальна в</a:t>
            </a:r>
            <a:r>
              <a:rPr lang="ru-RU" u="dotted" dirty="0"/>
              <a:t>			</a:t>
            </a:r>
            <a:r>
              <a:rPr lang="ru-RU" i="1" dirty="0"/>
              <a:t>(в твёрдых телах)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880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Интерактивные формы </a:t>
            </a:r>
            <a:r>
              <a:rPr lang="ru-RU" b="1" dirty="0" err="1"/>
              <a:t>экспесс</a:t>
            </a:r>
            <a:r>
              <a:rPr lang="ru-RU" b="1" dirty="0"/>
              <a:t>-опроса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Интерактивный </a:t>
            </a:r>
            <a:r>
              <a:rPr lang="ru-RU" b="1" dirty="0"/>
              <a:t>диктант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658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Физический диктант по теме «Расчет пути и времени движения»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 sz="2800"/>
          </a:p>
        </p:txBody>
      </p:sp>
      <p:sp>
        <p:nvSpPr>
          <p:cNvPr id="4102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val="361366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-304800" y="0"/>
            <a:ext cx="4572000" cy="6858000"/>
          </a:xfrm>
        </p:spPr>
        <p:txBody>
          <a:bodyPr/>
          <a:lstStyle/>
          <a:p>
            <a:r>
              <a:rPr lang="ru-RU"/>
              <a:t>Вариант 1</a:t>
            </a:r>
          </a:p>
          <a:p>
            <a:r>
              <a:rPr lang="ru-RU"/>
              <a:t>1.</a:t>
            </a:r>
          </a:p>
          <a:p>
            <a:endParaRPr lang="ru-RU"/>
          </a:p>
          <a:p>
            <a:endParaRPr lang="ru-RU"/>
          </a:p>
          <a:p>
            <a:endParaRPr lang="ru-RU"/>
          </a:p>
          <a:p>
            <a:r>
              <a:rPr lang="ru-RU"/>
              <a:t>2. </a:t>
            </a:r>
          </a:p>
          <a:p>
            <a:endParaRPr lang="ru-RU"/>
          </a:p>
          <a:p>
            <a:endParaRPr lang="ru-RU"/>
          </a:p>
          <a:p>
            <a:r>
              <a:rPr lang="ru-RU"/>
              <a:t>3. 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0"/>
            <a:ext cx="4495800" cy="6858000"/>
          </a:xfrm>
        </p:spPr>
        <p:txBody>
          <a:bodyPr/>
          <a:lstStyle/>
          <a:p>
            <a:r>
              <a:rPr lang="ru-RU"/>
              <a:t>Вариант 2</a:t>
            </a:r>
          </a:p>
          <a:p>
            <a:r>
              <a:rPr lang="ru-RU"/>
              <a:t>1. </a:t>
            </a:r>
          </a:p>
          <a:p>
            <a:endParaRPr lang="ru-RU"/>
          </a:p>
          <a:p>
            <a:endParaRPr lang="ru-RU"/>
          </a:p>
          <a:p>
            <a:endParaRPr lang="ru-RU"/>
          </a:p>
          <a:p>
            <a:r>
              <a:rPr lang="ru-RU"/>
              <a:t>2. </a:t>
            </a:r>
          </a:p>
          <a:p>
            <a:endParaRPr lang="ru-RU"/>
          </a:p>
          <a:p>
            <a:endParaRPr lang="ru-RU"/>
          </a:p>
          <a:p>
            <a:r>
              <a:rPr lang="ru-RU"/>
              <a:t>3. </a:t>
            </a:r>
          </a:p>
        </p:txBody>
      </p:sp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1676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609600"/>
            <a:ext cx="159067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15621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362200"/>
            <a:ext cx="153352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38600"/>
            <a:ext cx="1514475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191000"/>
            <a:ext cx="15716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1981200" y="1524000"/>
            <a:ext cx="1955800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800" b="1"/>
              <a:t>S = 200 </a:t>
            </a:r>
            <a:r>
              <a:rPr lang="ru-RU" sz="2800" b="1"/>
              <a:t>м/с</a:t>
            </a: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6096000" y="1600200"/>
            <a:ext cx="1955800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800" b="1"/>
              <a:t>S = 200 </a:t>
            </a:r>
            <a:r>
              <a:rPr lang="ru-RU" sz="2800" b="1"/>
              <a:t>м/с</a:t>
            </a:r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2590800" y="0"/>
            <a:ext cx="2341563" cy="579438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sz="3200" b="1">
                <a:solidFill>
                  <a:schemeClr val="bg1"/>
                </a:solidFill>
              </a:rPr>
              <a:t>Проверяем!</a:t>
            </a: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2286000" y="0"/>
            <a:ext cx="2527300" cy="579438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sz="3200" b="1">
                <a:solidFill>
                  <a:schemeClr val="bg1"/>
                </a:solidFill>
              </a:rPr>
              <a:t>Как решали?</a:t>
            </a: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2438400" y="457200"/>
            <a:ext cx="1546225" cy="5794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 b="1" i="1">
                <a:solidFill>
                  <a:schemeClr val="folHlink"/>
                </a:solidFill>
              </a:rPr>
              <a:t>S = v · t</a:t>
            </a:r>
          </a:p>
        </p:txBody>
      </p:sp>
      <p:sp>
        <p:nvSpPr>
          <p:cNvPr id="17431" name="Rectangle 23"/>
          <p:cNvSpPr>
            <a:spLocks noChangeArrowheads="1"/>
          </p:cNvSpPr>
          <p:nvPr/>
        </p:nvSpPr>
        <p:spPr bwMode="auto">
          <a:xfrm>
            <a:off x="7086600" y="533400"/>
            <a:ext cx="1546225" cy="5794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 b="1" i="1">
                <a:solidFill>
                  <a:schemeClr val="folHlink"/>
                </a:solidFill>
              </a:rPr>
              <a:t>S = v · t</a:t>
            </a:r>
          </a:p>
        </p:txBody>
      </p:sp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2057400" y="990600"/>
            <a:ext cx="2981325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800" b="1" i="1">
                <a:latin typeface="Arial Rounded MT Bold" pitchFamily="34" charset="0"/>
              </a:rPr>
              <a:t>S = 10 м/c · 20 c </a:t>
            </a:r>
            <a:endParaRPr lang="ru-RU" sz="2800" b="1" i="1">
              <a:latin typeface="Arial Rounded MT Bold" pitchFamily="34" charset="0"/>
            </a:endParaRP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6477000" y="1066800"/>
            <a:ext cx="2892425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800" b="1" i="1">
                <a:latin typeface="Arial Rounded MT Bold" pitchFamily="34" charset="0"/>
              </a:rPr>
              <a:t>S = </a:t>
            </a:r>
            <a:r>
              <a:rPr lang="ru-RU" sz="2800" b="1" i="1">
                <a:latin typeface="Arial Rounded MT Bold" pitchFamily="34" charset="0"/>
              </a:rPr>
              <a:t>2</a:t>
            </a:r>
            <a:r>
              <a:rPr lang="en-US" sz="2800" b="1" i="1">
                <a:latin typeface="Arial Rounded MT Bold" pitchFamily="34" charset="0"/>
              </a:rPr>
              <a:t>0 м/c · </a:t>
            </a:r>
            <a:r>
              <a:rPr lang="ru-RU" sz="2800" b="1" i="1">
                <a:latin typeface="Arial Rounded MT Bold" pitchFamily="34" charset="0"/>
              </a:rPr>
              <a:t>1</a:t>
            </a:r>
            <a:r>
              <a:rPr lang="en-US" sz="2800" b="1" i="1">
                <a:latin typeface="Arial Rounded MT Bold" pitchFamily="34" charset="0"/>
              </a:rPr>
              <a:t>0 c</a:t>
            </a: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34" name="Object 26"/>
          <p:cNvGraphicFramePr>
            <a:graphicFrameLocks noChangeAspect="1"/>
          </p:cNvGraphicFramePr>
          <p:nvPr/>
        </p:nvGraphicFramePr>
        <p:xfrm>
          <a:off x="1981200" y="1905000"/>
          <a:ext cx="1100138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Формула" r:id="rId9" imgW="355292" imgH="393359" progId="Equation.3">
                  <p:embed/>
                </p:oleObj>
              </mc:Choice>
              <mc:Fallback>
                <p:oleObj name="Формула" r:id="rId9" imgW="355292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905000"/>
                        <a:ext cx="1100138" cy="121920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36" name="Object 28"/>
          <p:cNvGraphicFramePr>
            <a:graphicFrameLocks noChangeAspect="1"/>
          </p:cNvGraphicFramePr>
          <p:nvPr/>
        </p:nvGraphicFramePr>
        <p:xfrm>
          <a:off x="3124200" y="2286000"/>
          <a:ext cx="1905000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Формула" r:id="rId11" imgW="622030" imgH="393529" progId="Equation.3">
                  <p:embed/>
                </p:oleObj>
              </mc:Choice>
              <mc:Fallback>
                <p:oleObj name="Формула" r:id="rId11" imgW="62203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286000"/>
                        <a:ext cx="1905000" cy="1201738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1524000" y="3124200"/>
            <a:ext cx="1298575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800" b="1"/>
              <a:t>t = 20 </a:t>
            </a:r>
            <a:r>
              <a:rPr lang="ru-RU" sz="2800" b="1"/>
              <a:t>с</a:t>
            </a:r>
          </a:p>
        </p:txBody>
      </p:sp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38" name="Object 30"/>
          <p:cNvGraphicFramePr>
            <a:graphicFrameLocks noChangeAspect="1"/>
          </p:cNvGraphicFramePr>
          <p:nvPr/>
        </p:nvGraphicFramePr>
        <p:xfrm>
          <a:off x="6858000" y="2057400"/>
          <a:ext cx="103028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name="Формула" r:id="rId13" imgW="355292" imgH="393359" progId="Equation.3">
                  <p:embed/>
                </p:oleObj>
              </mc:Choice>
              <mc:Fallback>
                <p:oleObj name="Формула" r:id="rId13" imgW="355292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057400"/>
                        <a:ext cx="1030288" cy="114300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40" name="Object 32"/>
          <p:cNvGraphicFramePr>
            <a:graphicFrameLocks noChangeAspect="1"/>
          </p:cNvGraphicFramePr>
          <p:nvPr/>
        </p:nvGraphicFramePr>
        <p:xfrm>
          <a:off x="7772400" y="2667000"/>
          <a:ext cx="137160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" name="Формула" r:id="rId15" imgW="609336" imgH="393529" progId="Equation.3">
                  <p:embed/>
                </p:oleObj>
              </mc:Choice>
              <mc:Fallback>
                <p:oleObj name="Формула" r:id="rId15" imgW="609336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2667000"/>
                        <a:ext cx="1371600" cy="879475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6096000" y="3200400"/>
            <a:ext cx="1131888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800" b="1"/>
              <a:t>t = 5 </a:t>
            </a:r>
            <a:r>
              <a:rPr lang="ru-RU" sz="2800" b="1"/>
              <a:t>с</a:t>
            </a:r>
          </a:p>
        </p:txBody>
      </p:sp>
      <p:pic>
        <p:nvPicPr>
          <p:cNvPr id="17445" name="Picture 3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114800"/>
            <a:ext cx="140017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0" y="2995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46" name="Object 38"/>
          <p:cNvGraphicFramePr>
            <a:graphicFrameLocks noChangeAspect="1"/>
          </p:cNvGraphicFramePr>
          <p:nvPr/>
        </p:nvGraphicFramePr>
        <p:xfrm>
          <a:off x="3200400" y="3581400"/>
          <a:ext cx="1281113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name="Формула" r:id="rId18" imgW="368140" imgH="393529" progId="Equation.3">
                  <p:embed/>
                </p:oleObj>
              </mc:Choice>
              <mc:Fallback>
                <p:oleObj name="Формула" r:id="rId18" imgW="36814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581400"/>
                        <a:ext cx="1281113" cy="137160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49" name="Rectangle 41"/>
          <p:cNvSpPr>
            <a:spLocks noChangeArrowheads="1"/>
          </p:cNvSpPr>
          <p:nvPr/>
        </p:nvSpPr>
        <p:spPr bwMode="auto">
          <a:xfrm>
            <a:off x="0" y="2995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7448" name="Object 40"/>
          <p:cNvGraphicFramePr>
            <a:graphicFrameLocks noChangeAspect="1"/>
          </p:cNvGraphicFramePr>
          <p:nvPr/>
        </p:nvGraphicFramePr>
        <p:xfrm>
          <a:off x="3124200" y="4876800"/>
          <a:ext cx="2209800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Формула" r:id="rId20" imgW="710891" imgH="393529" progId="Equation.3">
                  <p:embed/>
                </p:oleObj>
              </mc:Choice>
              <mc:Fallback>
                <p:oleObj name="Формула" r:id="rId20" imgW="71089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876800"/>
                        <a:ext cx="2209800" cy="1233488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706437" y="5474493"/>
            <a:ext cx="1579563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v = </a:t>
            </a:r>
            <a:r>
              <a:rPr lang="ru-RU" sz="2800" b="1" dirty="0">
                <a:solidFill>
                  <a:schemeClr val="bg1"/>
                </a:solidFill>
              </a:rPr>
              <a:t>1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м/с</a:t>
            </a:r>
          </a:p>
        </p:txBody>
      </p:sp>
      <p:sp>
        <p:nvSpPr>
          <p:cNvPr id="17451" name="Rectangle 43"/>
          <p:cNvSpPr>
            <a:spLocks noChangeArrowheads="1"/>
          </p:cNvSpPr>
          <p:nvPr/>
        </p:nvSpPr>
        <p:spPr bwMode="auto">
          <a:xfrm>
            <a:off x="0" y="2995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7453" name="Rectangle 45"/>
          <p:cNvSpPr>
            <a:spLocks noChangeArrowheads="1"/>
          </p:cNvSpPr>
          <p:nvPr/>
        </p:nvSpPr>
        <p:spPr bwMode="auto">
          <a:xfrm>
            <a:off x="0" y="2995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7454" name="Picture 46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191000"/>
            <a:ext cx="16002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450" name="Object 42"/>
          <p:cNvGraphicFramePr>
            <a:graphicFrameLocks noChangeAspect="1"/>
          </p:cNvGraphicFramePr>
          <p:nvPr/>
        </p:nvGraphicFramePr>
        <p:xfrm>
          <a:off x="6781800" y="3657600"/>
          <a:ext cx="1281113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" name="Формула" r:id="rId23" imgW="368140" imgH="393529" progId="Equation.3">
                  <p:embed/>
                </p:oleObj>
              </mc:Choice>
              <mc:Fallback>
                <p:oleObj name="Формула" r:id="rId23" imgW="36814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3657600"/>
                        <a:ext cx="1281113" cy="137160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52" name="Object 44"/>
          <p:cNvGraphicFramePr>
            <a:graphicFrameLocks noChangeAspect="1"/>
          </p:cNvGraphicFramePr>
          <p:nvPr/>
        </p:nvGraphicFramePr>
        <p:xfrm>
          <a:off x="7239000" y="4953000"/>
          <a:ext cx="190500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" name="Формула" r:id="rId24" imgW="710891" imgH="393529" progId="Equation.3">
                  <p:embed/>
                </p:oleObj>
              </mc:Choice>
              <mc:Fallback>
                <p:oleObj name="Формула" r:id="rId24" imgW="71089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4953000"/>
                        <a:ext cx="1905000" cy="1063625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6019800" y="5715000"/>
            <a:ext cx="1579563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800" b="1"/>
              <a:t>v = </a:t>
            </a:r>
            <a:r>
              <a:rPr lang="ru-RU" sz="2800" b="1"/>
              <a:t>1</a:t>
            </a:r>
            <a:r>
              <a:rPr lang="en-US" sz="2800" b="1"/>
              <a:t> </a:t>
            </a:r>
            <a:r>
              <a:rPr lang="ru-RU" sz="2800" b="1"/>
              <a:t>м/с</a:t>
            </a:r>
          </a:p>
        </p:txBody>
      </p:sp>
    </p:spTree>
    <p:extLst>
      <p:ext uri="{BB962C8B-B14F-4D97-AF65-F5344CB8AC3E}">
        <p14:creationId xmlns:p14="http://schemas.microsoft.com/office/powerpoint/2010/main" val="143726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4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4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2000" fill="hold"/>
                                        <p:tgtEl>
                                          <p:spTgt spid="174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8" dur="2000" fill="hold"/>
                                        <p:tgtEl>
                                          <p:spTgt spid="174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4" dur="2000" fill="hold"/>
                                        <p:tgtEl>
                                          <p:spTgt spid="174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2000" fill="hold"/>
                                        <p:tgtEl>
                                          <p:spTgt spid="174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7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7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0" dur="2000" fill="hold"/>
                                        <p:tgtEl>
                                          <p:spTgt spid="174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2" grpId="0" animBg="1"/>
      <p:bldP spid="17422" grpId="1" animBg="1"/>
      <p:bldP spid="17423" grpId="0" animBg="1"/>
      <p:bldP spid="17423" grpId="1" animBg="1"/>
      <p:bldP spid="17429" grpId="0" animBg="1"/>
      <p:bldP spid="17428" grpId="0" animBg="1"/>
      <p:bldP spid="17430" grpId="0" animBg="1"/>
      <p:bldP spid="17431" grpId="0" animBg="1"/>
      <p:bldP spid="17432" grpId="0" animBg="1"/>
      <p:bldP spid="17433" grpId="0" animBg="1"/>
      <p:bldP spid="17424" grpId="0" animBg="1"/>
      <p:bldP spid="17424" grpId="1" animBg="1"/>
      <p:bldP spid="17425" grpId="0" animBg="1"/>
      <p:bldP spid="17425" grpId="1" animBg="1"/>
      <p:bldP spid="17426" grpId="0"/>
      <p:bldP spid="17427" grpId="0" animBg="1"/>
      <p:bldP spid="1742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Выставляем себе оценку: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3200"/>
              <a:t>1 правильно решенное задание – </a:t>
            </a:r>
          </a:p>
          <a:p>
            <a:r>
              <a:rPr lang="ru-RU" sz="3200"/>
              <a:t>2 правильно решенных задания – </a:t>
            </a:r>
          </a:p>
          <a:p>
            <a:r>
              <a:rPr lang="ru-RU" sz="3200"/>
              <a:t>3 правильно решенных задания – 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3600"/>
              <a:t>Оценка «3»</a:t>
            </a:r>
          </a:p>
          <a:p>
            <a:endParaRPr lang="ru-RU" sz="3600"/>
          </a:p>
          <a:p>
            <a:r>
              <a:rPr lang="ru-RU" sz="3600"/>
              <a:t>Оценка «4»</a:t>
            </a:r>
          </a:p>
          <a:p>
            <a:endParaRPr lang="ru-RU" sz="3600"/>
          </a:p>
          <a:p>
            <a:r>
              <a:rPr lang="ru-RU" sz="3600"/>
              <a:t>Оценка «5»</a:t>
            </a:r>
          </a:p>
          <a:p>
            <a:endParaRPr lang="ru-RU" sz="3600"/>
          </a:p>
          <a:p>
            <a:endParaRPr lang="ru-RU" sz="3600"/>
          </a:p>
        </p:txBody>
      </p:sp>
    </p:spTree>
    <p:extLst>
      <p:ext uri="{BB962C8B-B14F-4D97-AF65-F5344CB8AC3E}">
        <p14:creationId xmlns:p14="http://schemas.microsoft.com/office/powerpoint/2010/main" val="2674959833"/>
      </p:ext>
    </p:extLst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Работа </a:t>
            </a:r>
            <a:r>
              <a:rPr lang="ru-RU" dirty="0"/>
              <a:t>на </a:t>
            </a:r>
            <a:r>
              <a:rPr lang="ru-RU" b="1" dirty="0"/>
              <a:t>дистанционных курсах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1318031"/>
              </p:ext>
            </p:extLst>
          </p:nvPr>
        </p:nvGraphicFramePr>
        <p:xfrm>
          <a:off x="457200" y="2057400"/>
          <a:ext cx="8229599" cy="3760074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n-lt"/>
                        </a:rPr>
                        <a:t>Тест:.1</a:t>
                      </a:r>
                      <a:endParaRPr lang="ru-RU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n-lt"/>
                        </a:rPr>
                        <a:t>Тест: 2</a:t>
                      </a:r>
                      <a:endParaRPr lang="ru-RU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n-lt"/>
                        </a:rPr>
                        <a:t>Тест:3</a:t>
                      </a:r>
                      <a:endParaRPr lang="ru-RU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n-lt"/>
                        </a:rPr>
                        <a:t>Тест: 4 </a:t>
                      </a:r>
                      <a:endParaRPr lang="ru-RU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n-lt"/>
                        </a:rPr>
                        <a:t>Тест: 5</a:t>
                      </a:r>
                      <a:endParaRPr lang="ru-RU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+mn-lt"/>
                        </a:rPr>
                        <a:t>Тест</a:t>
                      </a:r>
                      <a:r>
                        <a:rPr lang="ru-RU" sz="2400" dirty="0" smtClean="0">
                          <a:effectLst/>
                          <a:latin typeface="+mn-lt"/>
                        </a:rPr>
                        <a:t>: 6</a:t>
                      </a:r>
                    </a:p>
                  </a:txBody>
                  <a:tcPr marL="68580" marR="68580" marT="0" marB="0"/>
                </a:tc>
              </a:tr>
              <a:tr h="537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n-lt"/>
                        </a:rPr>
                        <a:t>У-1</a:t>
                      </a:r>
                      <a:endParaRPr lang="ru-RU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37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effectLst/>
                          <a:latin typeface="+mn-lt"/>
                        </a:rPr>
                        <a:t>У-2</a:t>
                      </a:r>
                      <a:endParaRPr lang="ru-RU" sz="24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91 %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92 %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93 %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37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effectLst/>
                          <a:latin typeface="+mn-lt"/>
                        </a:rPr>
                        <a:t>У-3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93 %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37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effectLst/>
                          <a:latin typeface="+mn-lt"/>
                        </a:rPr>
                        <a:t>У-4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94 %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93 %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37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n-lt"/>
                        </a:rPr>
                        <a:t>У-5</a:t>
                      </a:r>
                      <a:endParaRPr lang="ru-RU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+mn-lt"/>
                        </a:rPr>
                        <a:t>100 %</a:t>
                      </a:r>
                      <a:endParaRPr lang="ru-RU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93 %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37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+mn-lt"/>
                        </a:rPr>
                        <a:t>У-6</a:t>
                      </a:r>
                      <a:endParaRPr lang="ru-RU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+mn-lt"/>
                        </a:rPr>
                        <a:t>100 %</a:t>
                      </a:r>
                      <a:endParaRPr lang="ru-RU" sz="2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+mn-lt"/>
                        </a:rPr>
                        <a:t>100 %</a:t>
                      </a:r>
                      <a:endParaRPr lang="ru-RU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54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Чтобы </a:t>
            </a:r>
            <a:r>
              <a:rPr lang="ru-RU" b="1" dirty="0"/>
              <a:t>в классе опрос проходил </a:t>
            </a:r>
            <a:r>
              <a:rPr lang="ru-RU" b="1" dirty="0" smtClean="0"/>
              <a:t>оперативно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длительная </a:t>
            </a:r>
            <a:r>
              <a:rPr lang="ru-RU" b="1" dirty="0"/>
              <a:t>кропотливая подготовка, </a:t>
            </a:r>
            <a:endParaRPr lang="ru-RU" b="1" dirty="0" smtClean="0"/>
          </a:p>
          <a:p>
            <a:r>
              <a:rPr lang="ru-RU" b="1" dirty="0" smtClean="0"/>
              <a:t>владение </a:t>
            </a:r>
            <a:r>
              <a:rPr lang="ru-RU" b="1" dirty="0"/>
              <a:t>современным оборудованием, </a:t>
            </a:r>
            <a:endParaRPr lang="ru-RU" b="1" dirty="0" smtClean="0"/>
          </a:p>
          <a:p>
            <a:r>
              <a:rPr lang="ru-RU" b="1" dirty="0" smtClean="0"/>
              <a:t>хорошие </a:t>
            </a:r>
            <a:r>
              <a:rPr lang="ru-RU" b="1" dirty="0"/>
              <a:t>знания современных, в том числе интерактивных технологий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256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Список информационных источников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676400"/>
            <a:ext cx="8534400" cy="4876800"/>
          </a:xfrm>
        </p:spPr>
        <p:txBody>
          <a:bodyPr>
            <a:normAutofit fontScale="4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err="1">
                <a:hlinkClick r:id="rId2" tooltip="Информация о пользователе."/>
              </a:rPr>
              <a:t>Вегман</a:t>
            </a:r>
            <a:r>
              <a:rPr lang="ru-RU" dirty="0">
                <a:hlinkClick r:id="rId2" tooltip="Информация о пользователе."/>
              </a:rPr>
              <a:t>, Н. В.</a:t>
            </a:r>
            <a:r>
              <a:rPr lang="ru-RU" dirty="0"/>
              <a:t> Тестовая проверка знаний обучающихся по физике. </a:t>
            </a:r>
            <a:r>
              <a:rPr lang="ru-RU" dirty="0">
                <a:hlinkClick r:id="rId3" tooltip="На главную"/>
              </a:rPr>
              <a:t>Социальная сеть работников образования nsportal.ru</a:t>
            </a:r>
            <a:r>
              <a:rPr lang="ru-RU" dirty="0"/>
              <a:t> [Электронный ресурс] / </a:t>
            </a:r>
            <a:r>
              <a:rPr lang="ru-RU" u="sng" dirty="0">
                <a:hlinkClick r:id="rId4"/>
              </a:rPr>
              <a:t>http://nsportal.ru/shkola/fizika/library/testovaya-proverka-znaniy-obuchayushchihsya-po-fizike</a:t>
            </a:r>
            <a:r>
              <a:rPr lang="ru-RU" dirty="0"/>
              <a:t> 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err="1"/>
              <a:t>Кабардин</a:t>
            </a:r>
            <a:r>
              <a:rPr lang="ru-RU" dirty="0"/>
              <a:t>, О.Ф. Экспериментальные задания по физике. 9-10 классы: Учебное пособие для учащихся общеобразовательных учреждений [Текст] / О.Ф. </a:t>
            </a:r>
            <a:r>
              <a:rPr lang="ru-RU" dirty="0" err="1"/>
              <a:t>Кабардин</a:t>
            </a:r>
            <a:r>
              <a:rPr lang="ru-RU" dirty="0"/>
              <a:t>, В.А. Орлов - М.: </a:t>
            </a:r>
            <a:r>
              <a:rPr lang="ru-RU" dirty="0" err="1"/>
              <a:t>Вербум</a:t>
            </a:r>
            <a:r>
              <a:rPr lang="ru-RU" dirty="0"/>
              <a:t>, 2004 г., 148 с.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Коллекция: естественнонаучные эксперименты. Российский общеобразовательный портал</a:t>
            </a:r>
            <a:r>
              <a:rPr lang="ru-RU" b="1" dirty="0"/>
              <a:t> </a:t>
            </a:r>
            <a:r>
              <a:rPr lang="ru-RU" dirty="0"/>
              <a:t>[Электронный ресурс] / </a:t>
            </a:r>
            <a:r>
              <a:rPr lang="ru-RU" u="sng" dirty="0">
                <a:hlinkClick r:id="rId5"/>
              </a:rPr>
              <a:t>http://experiment.edu.ru/</a:t>
            </a:r>
            <a:r>
              <a:rPr lang="ru-RU" dirty="0"/>
              <a:t>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Попова, И.А. </a:t>
            </a:r>
            <a:r>
              <a:rPr lang="ru-RU" b="1" dirty="0"/>
              <a:t>Активация познавательной деятельности обучающихся на уроках физики</a:t>
            </a:r>
            <a:r>
              <a:rPr lang="ru-RU" dirty="0"/>
              <a:t> электронное периодическое издание «НУМИ» (</a:t>
            </a:r>
            <a:r>
              <a:rPr lang="en-US" dirty="0"/>
              <a:t>NUMI</a:t>
            </a:r>
            <a:r>
              <a:rPr lang="ru-RU" dirty="0"/>
              <a:t>.</a:t>
            </a:r>
            <a:r>
              <a:rPr lang="en-US" dirty="0"/>
              <a:t>RU</a:t>
            </a:r>
            <a:r>
              <a:rPr lang="ru-RU" dirty="0"/>
              <a:t>) (научные, учебные и методические издания) [Электронный ресурс] / </a:t>
            </a:r>
            <a:r>
              <a:rPr lang="ru-RU" u="sng" dirty="0">
                <a:hlinkClick r:id="rId6"/>
              </a:rPr>
              <a:t>http://numi.ru/</a:t>
            </a:r>
            <a:r>
              <a:rPr lang="en-US" u="sng" dirty="0">
                <a:hlinkClick r:id="rId6"/>
              </a:rPr>
              <a:t>docs</a:t>
            </a:r>
            <a:r>
              <a:rPr lang="ru-RU" u="sng" dirty="0">
                <a:hlinkClick r:id="rId6"/>
              </a:rPr>
              <a:t>/2552</a:t>
            </a:r>
            <a:r>
              <a:rPr lang="ru-RU" dirty="0"/>
              <a:t>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Попова, И.А. </a:t>
            </a:r>
            <a:r>
              <a:rPr lang="ru-RU" b="1" dirty="0"/>
              <a:t>Информационные технологии в дидактической системе учителя физики</a:t>
            </a:r>
            <a:r>
              <a:rPr lang="ru-RU" dirty="0"/>
              <a:t> электронное периодическое издание «НУМИ» (</a:t>
            </a:r>
            <a:r>
              <a:rPr lang="en-US" dirty="0"/>
              <a:t>NUMI</a:t>
            </a:r>
            <a:r>
              <a:rPr lang="ru-RU" dirty="0"/>
              <a:t>.</a:t>
            </a:r>
            <a:r>
              <a:rPr lang="en-US" dirty="0"/>
              <a:t>RU</a:t>
            </a:r>
            <a:r>
              <a:rPr lang="ru-RU" dirty="0"/>
              <a:t>) (научные, учебные и методические издания) [Электронный ресурс] / </a:t>
            </a:r>
            <a:r>
              <a:rPr lang="ru-RU" u="sng" dirty="0">
                <a:hlinkClick r:id="rId7"/>
              </a:rPr>
              <a:t>http://numi.ru/</a:t>
            </a:r>
            <a:r>
              <a:rPr lang="en-US" u="sng" dirty="0">
                <a:hlinkClick r:id="rId7"/>
              </a:rPr>
              <a:t>docs</a:t>
            </a:r>
            <a:r>
              <a:rPr lang="ru-RU" u="sng" dirty="0">
                <a:hlinkClick r:id="rId7"/>
              </a:rPr>
              <a:t>/16454</a:t>
            </a:r>
            <a:r>
              <a:rPr lang="ru-RU" dirty="0"/>
              <a:t> 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Попова, И.А. </a:t>
            </a:r>
            <a:r>
              <a:rPr lang="ru-RU" b="1" dirty="0"/>
              <a:t>Критерии мотивации и оценивания обучающихся</a:t>
            </a:r>
            <a:r>
              <a:rPr lang="ru-RU" dirty="0"/>
              <a:t> электронное периодическое издание «НУМИ» (</a:t>
            </a:r>
            <a:r>
              <a:rPr lang="en-US" dirty="0"/>
              <a:t>NUMI</a:t>
            </a:r>
            <a:r>
              <a:rPr lang="ru-RU" dirty="0"/>
              <a:t>.</a:t>
            </a:r>
            <a:r>
              <a:rPr lang="en-US" dirty="0"/>
              <a:t>RU</a:t>
            </a:r>
            <a:r>
              <a:rPr lang="ru-RU" dirty="0"/>
              <a:t>) (научные, учебные и методические издания) [Электронный ресурс] / </a:t>
            </a:r>
            <a:r>
              <a:rPr lang="ru-RU" u="sng" dirty="0">
                <a:hlinkClick r:id="rId8"/>
              </a:rPr>
              <a:t>http://numi.ru/</a:t>
            </a:r>
            <a:r>
              <a:rPr lang="en-US" u="sng" dirty="0">
                <a:hlinkClick r:id="rId8"/>
              </a:rPr>
              <a:t>docs</a:t>
            </a:r>
            <a:r>
              <a:rPr lang="ru-RU" u="sng" dirty="0">
                <a:hlinkClick r:id="rId8"/>
              </a:rPr>
              <a:t>/899</a:t>
            </a:r>
            <a:r>
              <a:rPr lang="ru-RU" dirty="0"/>
              <a:t>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Попова, И.А. </a:t>
            </a:r>
            <a:r>
              <a:rPr lang="ru-RU" b="1" dirty="0"/>
              <a:t>ТЕМАТИЧЕСКИЕ ТЕСТЫ ПО ФИЗИКЕ ДЛЯ 9 КЛАССА </a:t>
            </a:r>
            <a:r>
              <a:rPr lang="ru-RU" dirty="0"/>
              <a:t>электронное периодическое издание «НУМИ» (</a:t>
            </a:r>
            <a:r>
              <a:rPr lang="en-US" dirty="0"/>
              <a:t>NUMI</a:t>
            </a:r>
            <a:r>
              <a:rPr lang="ru-RU" dirty="0"/>
              <a:t>.</a:t>
            </a:r>
            <a:r>
              <a:rPr lang="en-US" dirty="0"/>
              <a:t>RU</a:t>
            </a:r>
            <a:r>
              <a:rPr lang="ru-RU" dirty="0"/>
              <a:t>) (научные, учебные и методические издания) [Электронный ресурс] / </a:t>
            </a:r>
            <a:r>
              <a:rPr lang="ru-RU" u="sng" dirty="0">
                <a:hlinkClick r:id="rId9"/>
              </a:rPr>
              <a:t>http://numi.ru/</a:t>
            </a:r>
            <a:r>
              <a:rPr lang="en-US" u="sng" dirty="0">
                <a:hlinkClick r:id="rId9"/>
              </a:rPr>
              <a:t>docs</a:t>
            </a:r>
            <a:r>
              <a:rPr lang="ru-RU" u="sng" dirty="0">
                <a:hlinkClick r:id="rId9"/>
              </a:rPr>
              <a:t>/3971</a:t>
            </a:r>
            <a:r>
              <a:rPr lang="ru-RU" dirty="0"/>
              <a:t>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Попова, И.А. </a:t>
            </a:r>
            <a:r>
              <a:rPr lang="ru-RU" b="1" dirty="0"/>
              <a:t>Физический диктант в 7 классе по теме «Расчет пути м времени движения»</a:t>
            </a:r>
            <a:r>
              <a:rPr lang="ru-RU" dirty="0"/>
              <a:t> электронное периодическое издание «НУМИ» (</a:t>
            </a:r>
            <a:r>
              <a:rPr lang="en-US" dirty="0"/>
              <a:t>NUMI</a:t>
            </a:r>
            <a:r>
              <a:rPr lang="ru-RU" dirty="0"/>
              <a:t>.</a:t>
            </a:r>
            <a:r>
              <a:rPr lang="en-US" dirty="0"/>
              <a:t>RU</a:t>
            </a:r>
            <a:r>
              <a:rPr lang="ru-RU" dirty="0"/>
              <a:t>) (научные, учебные и методические издания) [Электронный ресурс] / </a:t>
            </a:r>
            <a:r>
              <a:rPr lang="ru-RU" u="sng" dirty="0">
                <a:hlinkClick r:id="rId10"/>
              </a:rPr>
              <a:t>http://numi.ru/</a:t>
            </a:r>
            <a:r>
              <a:rPr lang="en-US" u="sng" dirty="0">
                <a:hlinkClick r:id="rId10"/>
              </a:rPr>
              <a:t>docs</a:t>
            </a:r>
            <a:r>
              <a:rPr lang="ru-RU" u="sng" dirty="0">
                <a:hlinkClick r:id="rId10"/>
              </a:rPr>
              <a:t>/1098</a:t>
            </a:r>
            <a:r>
              <a:rPr lang="ru-RU" dirty="0"/>
              <a:t>;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Реутова, И.Б. Зачетная система проверки знаний, умений и навыков обучающихся по физике. Фестиваль педагогических идей «Открытый урок» [Электронный ресурс]/ </a:t>
            </a:r>
            <a:r>
              <a:rPr lang="ru-RU" u="sng" dirty="0">
                <a:hlinkClick r:id="rId11"/>
              </a:rPr>
              <a:t>http://festival.1september.ru/articles/418416/</a:t>
            </a:r>
            <a:r>
              <a:rPr lang="ru-RU" dirty="0"/>
              <a:t> 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err="1"/>
              <a:t>Тульчинский</a:t>
            </a:r>
            <a:r>
              <a:rPr lang="ru-RU" dirty="0"/>
              <a:t>, М.Е. Качественные задачи по физике. </a:t>
            </a:r>
            <a:r>
              <a:rPr lang="en-US" dirty="0"/>
              <a:t>[</a:t>
            </a:r>
            <a:r>
              <a:rPr lang="ru-RU" dirty="0"/>
              <a:t>Электронный ресурс</a:t>
            </a:r>
            <a:r>
              <a:rPr lang="en-US" dirty="0"/>
              <a:t>] / </a:t>
            </a:r>
            <a:r>
              <a:rPr lang="en-US" dirty="0" err="1"/>
              <a:t>javascript:window.document.location</a:t>
            </a:r>
            <a:r>
              <a:rPr lang="en-US" dirty="0"/>
              <a:t> ='http://depositfiles.com/files/04reqdmmy';</a:t>
            </a: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Хуторской, А. В. Увлекательная физика. [Текст] / А.В. Хуторской, </a:t>
            </a:r>
            <a:r>
              <a:rPr lang="ru-RU" dirty="0" err="1"/>
              <a:t>Л.Н.Хуторская</a:t>
            </a:r>
            <a:r>
              <a:rPr lang="ru-RU" dirty="0"/>
              <a:t>. - М., </a:t>
            </a:r>
            <a:r>
              <a:rPr lang="ru-RU" dirty="0" err="1"/>
              <a:t>Аркти</a:t>
            </a:r>
            <a:r>
              <a:rPr lang="ru-RU" dirty="0"/>
              <a:t>, 2004 г., 192 с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1994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Другая 5">
      <a:dk1>
        <a:srgbClr val="0000FF"/>
      </a:dk1>
      <a:lt1>
        <a:srgbClr val="FFFFFF"/>
      </a:lt1>
      <a:dk2>
        <a:srgbClr val="0000FF"/>
      </a:dk2>
      <a:lt2>
        <a:srgbClr val="0000FF"/>
      </a:lt2>
      <a:accent1>
        <a:srgbClr val="C7DAFF"/>
      </a:accent1>
      <a:accent2>
        <a:srgbClr val="0000FF"/>
      </a:accent2>
      <a:accent3>
        <a:srgbClr val="0000FF"/>
      </a:accent3>
      <a:accent4>
        <a:srgbClr val="D5E3FF"/>
      </a:accent4>
      <a:accent5>
        <a:srgbClr val="FFFFFF"/>
      </a:accent5>
      <a:accent6>
        <a:srgbClr val="C7DAFF"/>
      </a:accent6>
      <a:hlink>
        <a:srgbClr val="2B1ED0"/>
      </a:hlink>
      <a:folHlink>
        <a:srgbClr val="A59FF1"/>
      </a:folHlink>
    </a:clrScheme>
    <a:fontScheme name="Другая 1">
      <a:majorFont>
        <a:latin typeface="Georgi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1143</Words>
  <Application>Microsoft Office PowerPoint</Application>
  <PresentationFormat>Экран (4:3)</PresentationFormat>
  <Paragraphs>192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Office Theme</vt:lpstr>
      <vt:lpstr>Формула</vt:lpstr>
      <vt:lpstr>Экспресс-опрос как форма проверки знаний обучающихся </vt:lpstr>
      <vt:lpstr>Проверка знаний обучающихся</vt:lpstr>
      <vt:lpstr>Проблемы: </vt:lpstr>
      <vt:lpstr>Как при такой насыщенности урока за 45 минут решить все поставленные задачи?</vt:lpstr>
      <vt:lpstr>Типы проверки</vt:lpstr>
      <vt:lpstr>Устные формы экспесс-опроса</vt:lpstr>
      <vt:lpstr>Фронтальные формы проверки</vt:lpstr>
      <vt:lpstr>Презентация PowerPoint</vt:lpstr>
      <vt:lpstr>Здоровьесберегающий аспект</vt:lpstr>
      <vt:lpstr>Семинар или миниконференция</vt:lpstr>
      <vt:lpstr>Требования к подготовке и проведению семинара</vt:lpstr>
      <vt:lpstr>Критерии оценивания доклада (сообщения)</vt:lpstr>
      <vt:lpstr>Критерии самооценки участия в семинаре</vt:lpstr>
      <vt:lpstr>Опрос по карточкам</vt:lpstr>
      <vt:lpstr>Письменные формы экспесс-опроса</vt:lpstr>
      <vt:lpstr>Пример физического диктанта по теме «Строение вещества»</vt:lpstr>
      <vt:lpstr>Интерактивные формы экспесс-опроса</vt:lpstr>
      <vt:lpstr>Физический диктант по теме «Расчет пути и времени движения»</vt:lpstr>
      <vt:lpstr>Презентация PowerPoint</vt:lpstr>
      <vt:lpstr>Выставляем себе оценку:</vt:lpstr>
      <vt:lpstr>Работа на дистанционных курсах</vt:lpstr>
      <vt:lpstr>Чтобы в классе опрос проходил оперативно</vt:lpstr>
      <vt:lpstr>Список информационных источников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Экспресс-опрос как форма проверки знаний обучающихся </dc:title>
  <dc:creator/>
  <cp:lastModifiedBy>Ирина</cp:lastModifiedBy>
  <cp:revision>20</cp:revision>
  <dcterms:created xsi:type="dcterms:W3CDTF">2006-08-16T00:00:00Z</dcterms:created>
  <dcterms:modified xsi:type="dcterms:W3CDTF">2018-12-08T10:18:09Z</dcterms:modified>
</cp:coreProperties>
</file>